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13" r:id="rId2"/>
    <p:sldId id="449" r:id="rId3"/>
    <p:sldId id="450" r:id="rId4"/>
    <p:sldId id="439" r:id="rId5"/>
    <p:sldId id="414" r:id="rId6"/>
    <p:sldId id="415" r:id="rId7"/>
    <p:sldId id="432" r:id="rId8"/>
    <p:sldId id="418" r:id="rId9"/>
    <p:sldId id="436" r:id="rId10"/>
    <p:sldId id="453" r:id="rId11"/>
    <p:sldId id="454" r:id="rId12"/>
    <p:sldId id="455" r:id="rId13"/>
    <p:sldId id="456" r:id="rId14"/>
    <p:sldId id="457" r:id="rId15"/>
    <p:sldId id="459" r:id="rId16"/>
    <p:sldId id="458" r:id="rId17"/>
    <p:sldId id="346" r:id="rId18"/>
    <p:sldId id="348" r:id="rId19"/>
    <p:sldId id="349" r:id="rId20"/>
    <p:sldId id="441" r:id="rId21"/>
    <p:sldId id="354" r:id="rId22"/>
    <p:sldId id="445" r:id="rId23"/>
    <p:sldId id="443" r:id="rId24"/>
    <p:sldId id="442" r:id="rId25"/>
    <p:sldId id="444" r:id="rId26"/>
    <p:sldId id="366" r:id="rId27"/>
    <p:sldId id="367" r:id="rId28"/>
    <p:sldId id="447" r:id="rId29"/>
    <p:sldId id="375" r:id="rId30"/>
    <p:sldId id="446" r:id="rId31"/>
    <p:sldId id="448" r:id="rId32"/>
    <p:sldId id="45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9"/>
            <p14:sldId id="414"/>
            <p14:sldId id="415"/>
            <p14:sldId id="432"/>
            <p14:sldId id="418"/>
            <p14:sldId id="436"/>
            <p14:sldId id="453"/>
            <p14:sldId id="454"/>
            <p14:sldId id="455"/>
            <p14:sldId id="456"/>
            <p14:sldId id="457"/>
            <p14:sldId id="459"/>
            <p14:sldId id="458"/>
          </p14:sldIdLst>
        </p14:section>
        <p14:section name="Cholesterol Metabolism" id="{915335E9-1C08-9249-A5D3-090F47670096}">
          <p14:sldIdLst>
            <p14:sldId id="346"/>
            <p14:sldId id="348"/>
            <p14:sldId id="349"/>
            <p14:sldId id="441"/>
            <p14:sldId id="354"/>
            <p14:sldId id="445"/>
            <p14:sldId id="443"/>
            <p14:sldId id="442"/>
            <p14:sldId id="444"/>
            <p14:sldId id="366"/>
            <p14:sldId id="367"/>
            <p14:sldId id="447"/>
            <p14:sldId id="375"/>
            <p14:sldId id="446"/>
            <p14:sldId id="44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/>
    <p:restoredTop sz="78086" autoAdjust="0"/>
  </p:normalViewPr>
  <p:slideViewPr>
    <p:cSldViewPr snapToGrid="0" snapToObjects="1">
      <p:cViewPr varScale="1">
        <p:scale>
          <a:sx n="86" d="100"/>
          <a:sy n="86" d="100"/>
        </p:scale>
        <p:origin x="28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3934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3932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CII lost as triglycerides are depleted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93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Triglyceride Synthesis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ipoprotein Particles and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Triglycerides from </a:t>
            </a:r>
            <a:r>
              <a:rPr lang="en-US" sz="3600" dirty="0" err="1" smtClean="0"/>
              <a:t>Chylomycrons</a:t>
            </a:r>
            <a:r>
              <a:rPr lang="en-US" sz="3600" dirty="0" smtClean="0"/>
              <a:t> and VLDL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VLDL by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Lipoprotein Particle Composition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812908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Apolipoproteins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TG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A-V, </a:t>
                      </a:r>
                      <a:r>
                        <a:rPr lang="en-US" b="1" dirty="0" smtClean="0"/>
                        <a:t>B-48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 smtClean="0"/>
                        <a:t>,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 Remnant (CR)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B-48</a:t>
                      </a:r>
                      <a:r>
                        <a:rPr lang="en-US" b="0" dirty="0" smtClean="0"/>
                        <a:t>, 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TG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A-V, </a:t>
                      </a:r>
                      <a:r>
                        <a:rPr lang="en-US" b="1" dirty="0" smtClean="0"/>
                        <a:t>B-100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 smtClean="0"/>
                        <a:t>,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TG/Cholesterol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A-I,</a:t>
                      </a:r>
                      <a:r>
                        <a:rPr lang="en-US" baseline="0" dirty="0" smtClean="0"/>
                        <a:t> A-II,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 smtClean="0"/>
                        <a:t>, 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03192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95307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LDLR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LDL, 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B-100, 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SR-BI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Chylomicron/VLDL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Peripheral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44989" y="6282424"/>
            <a:ext cx="311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CII activates Lipoprotein Lipase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CIII inhibits Lipoprotein Lipase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Fatty Acids are Liberated from TG by Lipoprotein Lipase in Most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LPL highly expressed in heart, muscle, fat</a:t>
            </a:r>
          </a:p>
          <a:p>
            <a:r>
              <a:rPr lang="en-US" dirty="0" smtClean="0"/>
              <a:t>Secreted by cells to ECM</a:t>
            </a:r>
          </a:p>
          <a:p>
            <a:r>
              <a:rPr lang="en-US" dirty="0" smtClean="0"/>
              <a:t>Activated by Apolipoprotein on Chylomicron/VLDL (</a:t>
            </a:r>
            <a:r>
              <a:rPr lang="en-US" dirty="0" err="1" smtClean="0"/>
              <a:t>ApoCII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Nutritional Control of LPL Activity</a:t>
            </a:r>
            <a:br>
              <a:rPr lang="en-US" dirty="0" smtClean="0"/>
            </a:br>
            <a:r>
              <a:rPr lang="en-US" dirty="0" smtClean="0"/>
              <a:t>-The Role of ANGPTL4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76" y="1974954"/>
            <a:ext cx="6008647" cy="47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 in VLDL/LPL System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813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Sterol family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– animal products</a:t>
            </a: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 interfere with cholesterol absorption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becel-proactiv_hero_2.3.10 EN552-14693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8" r="44368" b="10124"/>
          <a:stretch/>
        </p:blipFill>
        <p:spPr>
          <a:xfrm>
            <a:off x="3442881" y="3956069"/>
            <a:ext cx="4519447" cy="25303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33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Dietary intake plus biosynthesis of cholesterol is about 1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g/day</a:t>
            </a: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45720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intake estimated around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300-600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mg/day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(0.3g/day)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synthesis 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for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</a:t>
            </a: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60-70%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total daily cholesterol</a:t>
            </a: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regulated</a:t>
            </a: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Mainly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liver, but can occur in all nucleated cells</a:t>
            </a:r>
            <a:endParaRPr lang="en-US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54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Monunsaturated</a:t>
            </a:r>
            <a:r>
              <a:rPr lang="en-US" dirty="0" smtClean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HMG-CoA Reductase is the Rate Limiting Enzyme for Cholesterol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11" y="1738858"/>
            <a:ext cx="4127429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</a:t>
            </a:r>
            <a:r>
              <a:rPr lang="en-US" sz="39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Regulation </a:t>
            </a:r>
            <a:endParaRPr lang="en-US" sz="3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12980" y="1380321"/>
            <a:ext cx="878111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feedback system of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mevalonic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 and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endogenous cholesterol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3200" b="0" i="0" u="sng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HMG CoA </a:t>
            </a:r>
            <a:r>
              <a:rPr lang="en-US" sz="3200" b="0" i="0" u="sng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Regulated by SREBP2 and AMPK</a:t>
            </a:r>
            <a:endParaRPr sz="320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intake of cholesterol suppresses production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in liver</a:t>
            </a: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27" y="4052010"/>
            <a:ext cx="6333345" cy="28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629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Statins inhibit HMGCR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5089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Widely prescribed cholesterol lowering drugs</a:t>
            </a:r>
          </a:p>
          <a:p>
            <a:r>
              <a:rPr lang="en-US" dirty="0" smtClean="0"/>
              <a:t>Active site inhibitors of HMG-CoA reductase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0" y="1528462"/>
            <a:ext cx="3057370" cy="4669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8689"/>
          <a:stretch/>
        </p:blipFill>
        <p:spPr>
          <a:xfrm>
            <a:off x="6208925" y="1701383"/>
            <a:ext cx="2692236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main route of </a:t>
            </a:r>
            <a:r>
              <a:rPr lang="en-US" dirty="0" err="1" smtClean="0"/>
              <a:t>cholestrol</a:t>
            </a:r>
            <a:r>
              <a:rPr lang="en-US" dirty="0" smtClean="0"/>
              <a:t> disposal?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Oxidized in muscle tissue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Secreted as bile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Converted to hormones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59" y="3473048"/>
            <a:ext cx="6370820" cy="3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Retrieval of Cholesterol from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 smtClean="0"/>
              <a:t>Soaks up cholesterol from other tissues</a:t>
            </a:r>
          </a:p>
          <a:p>
            <a:r>
              <a:rPr lang="en-US" dirty="0" smtClean="0"/>
              <a:t>Taken up by liver via LDLR or SR-B1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" y="3507699"/>
            <a:ext cx="6902970" cy="3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of LDL Uptake in the Liver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/>
          <a:lstStyle/>
          <a:p>
            <a:r>
              <a:rPr lang="en-US" dirty="0" smtClean="0"/>
              <a:t>LDL from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epleted VLDL</a:t>
            </a:r>
          </a:p>
          <a:p>
            <a:pPr lvl="1"/>
            <a:r>
              <a:rPr lang="en-US" dirty="0" smtClean="0"/>
              <a:t>Cholesterol rich HDL</a:t>
            </a:r>
          </a:p>
          <a:p>
            <a:r>
              <a:rPr lang="en-US" dirty="0" smtClean="0"/>
              <a:t>High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HMGCR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unable to bind LDL via LDLRs (mutant cells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</a:t>
            </a:r>
            <a:r>
              <a:rPr lang="en-US" sz="3200" b="0" i="1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Hypercholesterolemia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</a:t>
            </a:r>
            <a:r>
              <a:rPr lang="en-US" sz="1200" dirty="0" smtClean="0"/>
              <a:t>al. Rationale </a:t>
            </a:r>
            <a:r>
              <a:rPr lang="en-US" sz="1200" dirty="0"/>
              <a:t>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</a:t>
            </a:r>
            <a:r>
              <a:rPr lang="en-US" sz="1200" dirty="0" smtClean="0"/>
              <a:t>registry. American Heart Journal. 167:3. March 2014</a:t>
            </a:r>
            <a:endParaRPr lang="en-US" sz="1200" dirty="0"/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levels and functioning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activated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high LDL levels in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drugs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Cholesterol and Cardiovascular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Seven Nations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Ancel</a:t>
            </a:r>
            <a:r>
              <a:rPr lang="en-US" dirty="0" smtClean="0"/>
              <a:t> Keys</a:t>
            </a:r>
          </a:p>
          <a:p>
            <a:pPr lvl="1"/>
            <a:r>
              <a:rPr lang="en-US" dirty="0" smtClean="0"/>
              <a:t>Cholesterol rises in proportion to saturated fat</a:t>
            </a:r>
          </a:p>
          <a:p>
            <a:pPr lvl="1"/>
            <a:r>
              <a:rPr lang="en-US" dirty="0" smtClean="0"/>
              <a:t>Coronary events rose in proportion to serum cholesterol </a:t>
            </a:r>
          </a:p>
          <a:p>
            <a:pPr lvl="2"/>
            <a:r>
              <a:rPr lang="en-US" dirty="0" smtClean="0"/>
              <a:t>13 fold higher in Finnish </a:t>
            </a:r>
            <a:r>
              <a:rPr lang="en-US" dirty="0" err="1" smtClean="0"/>
              <a:t>Forresters</a:t>
            </a:r>
            <a:r>
              <a:rPr lang="en-US" dirty="0" smtClean="0"/>
              <a:t> (270 mg/</a:t>
            </a:r>
            <a:r>
              <a:rPr lang="en-US" dirty="0" err="1" smtClean="0"/>
              <a:t>dL</a:t>
            </a:r>
            <a:r>
              <a:rPr lang="en-US" dirty="0" smtClean="0"/>
              <a:t>) than Japanese Fisherman (165 mg/</a:t>
            </a:r>
            <a:r>
              <a:rPr lang="en-US" dirty="0" err="1" smtClean="0"/>
              <a:t>dL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Further studies linked cardiac risk to high LDL and low HDL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and CVD Risk – Atherosclerosis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5127" cy="496487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Macrophages contain scavenger receptors</a:t>
            </a:r>
          </a:p>
          <a:p>
            <a:pPr lvl="1"/>
            <a:r>
              <a:rPr lang="en-US" dirty="0" smtClean="0"/>
              <a:t>Receptors can bind oxidized LDL and LDL</a:t>
            </a:r>
          </a:p>
          <a:p>
            <a:pPr lvl="1"/>
            <a:r>
              <a:rPr lang="en-US" dirty="0" smtClean="0"/>
              <a:t>Macrophage internalizes LDL</a:t>
            </a:r>
          </a:p>
          <a:p>
            <a:pPr lvl="2"/>
            <a:r>
              <a:rPr lang="en-US" dirty="0"/>
              <a:t>Platelets, cellular debris, calcium </a:t>
            </a:r>
            <a:r>
              <a:rPr lang="en-US" dirty="0" smtClean="0"/>
              <a:t>too</a:t>
            </a:r>
          </a:p>
          <a:p>
            <a:pPr lvl="1"/>
            <a:r>
              <a:rPr lang="en-US" dirty="0" smtClean="0"/>
              <a:t>Build-up of LDL inside of macrophage results in </a:t>
            </a:r>
            <a:r>
              <a:rPr lang="en-US" u="sng" dirty="0" smtClean="0"/>
              <a:t>foam cell</a:t>
            </a:r>
          </a:p>
          <a:p>
            <a:r>
              <a:rPr lang="en-US" dirty="0" smtClean="0"/>
              <a:t>Foam cell accumulate in blood vessel (plaque buildup)</a:t>
            </a:r>
          </a:p>
          <a:p>
            <a:pPr lvl="1"/>
            <a:r>
              <a:rPr lang="en-US" dirty="0" smtClean="0"/>
              <a:t>Thickening of vessel wall</a:t>
            </a:r>
          </a:p>
          <a:p>
            <a:pPr lvl="1"/>
            <a:r>
              <a:rPr lang="en-US" dirty="0" smtClean="0"/>
              <a:t>Results in occlusion of blood vessels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27" y="1600200"/>
            <a:ext cx="397449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within cells to nascent VLDL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Dietary Guidance Regarding Cholesterol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Previously, </a:t>
            </a:r>
            <a:r>
              <a:rPr lang="en-US" dirty="0" smtClean="0"/>
              <a:t>the HHS/USDA Dietary Guidelines for Americans suggested limiting cholesterol to &lt; 300 mg/day</a:t>
            </a:r>
          </a:p>
          <a:p>
            <a:r>
              <a:rPr lang="en-US" dirty="0" smtClean="0"/>
              <a:t>As of 2015 this was removed:</a:t>
            </a:r>
          </a:p>
          <a:p>
            <a:pPr lvl="1"/>
            <a:r>
              <a:rPr lang="en-US" dirty="0" smtClean="0"/>
              <a:t>“</a:t>
            </a:r>
            <a:r>
              <a:rPr lang="mr-IN" dirty="0" smtClean="0"/>
              <a:t>…</a:t>
            </a:r>
            <a:r>
              <a:rPr lang="en-US" dirty="0" smtClean="0"/>
              <a:t>available </a:t>
            </a:r>
            <a:r>
              <a:rPr lang="en-US" dirty="0"/>
              <a:t>evidence shows no appreciable relationship between consumption of dietary cholesterol and serum (blood) </a:t>
            </a:r>
            <a:r>
              <a:rPr lang="en-US" dirty="0" smtClean="0"/>
              <a:t>cholesterol”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850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the functions of cholesterol within our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body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that cholesterol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homeostasis is highly regulated in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3 main steps of cholesterol synthesis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main carriers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cholesterol throughout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etiology of “high” cholesterol and its potential role in atherosclerosis 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why some unsaturated fatty acids are essential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different functions of omega-3 and -6 derivatives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sources of omega-3</a:t>
            </a:r>
            <a:r>
              <a:rPr lang="en-US" sz="3200" b="0" i="0" u="none" strike="sng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-6 and their derivatives</a:t>
            </a:r>
            <a:endParaRPr lang="en-US" sz="3200" b="0" i="0" u="none" strike="sng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31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Mid-Term Student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Tazin</a:t>
            </a:r>
            <a:r>
              <a:rPr lang="en-US" dirty="0" smtClean="0"/>
              <a:t> Daniels</a:t>
            </a:r>
          </a:p>
          <a:p>
            <a:r>
              <a:rPr lang="en-US" dirty="0" smtClean="0"/>
              <a:t>Center for Research on Learning and Teaching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 lnSpcReduction="1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the functions of cholesterol within our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body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that cholesterol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homeostasis is highly regulated in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main carriers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cholesterol throughout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etiology of “high” cholesterol and its potential role in atherosclerosis 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how triglyceride synthesis is regulated in the liver, and how liver triglycerides are transported to other tissues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Transport of Triglycerides from Liver to other Tissues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Triacylglycerol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Mainly synthesized in liver and adipose tissue</a:t>
            </a:r>
          </a:p>
          <a:p>
            <a:pPr lvl="1"/>
            <a:r>
              <a:rPr lang="en-US" dirty="0" smtClean="0"/>
              <a:t>Small amount from </a:t>
            </a:r>
            <a:r>
              <a:rPr lang="en-US" i="1" dirty="0" smtClean="0"/>
              <a:t>de novo </a:t>
            </a:r>
            <a:r>
              <a:rPr lang="en-US" dirty="0" smtClean="0"/>
              <a:t>lipogenesis</a:t>
            </a:r>
          </a:p>
          <a:p>
            <a:pPr lvl="1"/>
            <a:r>
              <a:rPr lang="en-US" dirty="0" smtClean="0"/>
              <a:t>Primarily fatty acids from dietary fat</a:t>
            </a:r>
          </a:p>
          <a:p>
            <a:r>
              <a:rPr lang="en-US" dirty="0"/>
              <a:t>In the liver </a:t>
            </a:r>
            <a:r>
              <a:rPr lang="en-US" dirty="0" smtClean="0"/>
              <a:t>triglycerides are </a:t>
            </a:r>
            <a:r>
              <a:rPr lang="en-US" dirty="0"/>
              <a:t>synthesized, then packaged for transport to adipose tissue </a:t>
            </a:r>
            <a:r>
              <a:rPr lang="en-US" dirty="0" smtClean="0"/>
              <a:t>via VLDL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29" y="1600200"/>
            <a:ext cx="5038471" cy="4429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 for Glycerol-3-Phosphate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478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Adipose tissue needs to make Glycerol-3-Phosphate from Glycolysis -&gt; </a:t>
            </a:r>
            <a:r>
              <a:rPr lang="en-US" b="1" dirty="0" smtClean="0"/>
              <a:t>needs glucose!</a:t>
            </a:r>
          </a:p>
          <a:p>
            <a:r>
              <a:rPr lang="en-US" dirty="0" smtClean="0"/>
              <a:t>Liver has Glycerol Kinase, so can make from glycerol released from lipolysis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addition of Fatty Acids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944391" y="1600200"/>
            <a:ext cx="374240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Sequential addition to </a:t>
            </a:r>
            <a:r>
              <a:rPr lang="en-US" i="1" dirty="0" smtClean="0"/>
              <a:t>sn1</a:t>
            </a:r>
            <a:r>
              <a:rPr lang="en-US" dirty="0" smtClean="0"/>
              <a:t>, </a:t>
            </a:r>
            <a:r>
              <a:rPr lang="en-US" i="1" dirty="0" smtClean="0"/>
              <a:t>sn2</a:t>
            </a:r>
            <a:r>
              <a:rPr lang="en-US" dirty="0" smtClean="0"/>
              <a:t> then </a:t>
            </a:r>
            <a:r>
              <a:rPr lang="en-US" dirty="0" err="1" smtClean="0"/>
              <a:t>dephosphorylation</a:t>
            </a:r>
            <a:r>
              <a:rPr lang="en-US" dirty="0" smtClean="0"/>
              <a:t> then </a:t>
            </a:r>
            <a:r>
              <a:rPr lang="en-US" i="1" dirty="0" smtClean="0"/>
              <a:t>sn3</a:t>
            </a:r>
            <a:r>
              <a:rPr lang="en-US" dirty="0" smtClean="0"/>
              <a:t> position.</a:t>
            </a:r>
          </a:p>
          <a:p>
            <a:r>
              <a:rPr lang="en-US" dirty="0" smtClean="0"/>
              <a:t>DGAT, GPAT and </a:t>
            </a:r>
            <a:r>
              <a:rPr lang="en-US" dirty="0" err="1" smtClean="0"/>
              <a:t>Lipin</a:t>
            </a:r>
            <a:r>
              <a:rPr lang="en-US" dirty="0" smtClean="0"/>
              <a:t>/PPH-1 all regulated by SREBP and </a:t>
            </a:r>
            <a:r>
              <a:rPr lang="en-US" dirty="0" err="1" smtClean="0"/>
              <a:t>ChREBP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4770122" cy="4834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5061" y="3987384"/>
            <a:ext cx="1322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Also </a:t>
            </a:r>
            <a:r>
              <a:rPr lang="en-US" smtClean="0"/>
              <a:t>known </a:t>
            </a:r>
          </a:p>
          <a:p>
            <a:pPr algn="r"/>
            <a:r>
              <a:rPr lang="en-US" dirty="0" smtClean="0"/>
              <a:t>as </a:t>
            </a:r>
            <a:r>
              <a:rPr lang="en-US" dirty="0" err="1" smtClean="0"/>
              <a:t>Lipin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fatty acids from adipocytes to other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have machinery to make VLDL like the liver does</a:t>
            </a:r>
          </a:p>
          <a:p>
            <a:r>
              <a:rPr lang="en-US" dirty="0" smtClean="0"/>
              <a:t>Dependent on lipolysis, which is inhibited by</a:t>
            </a:r>
            <a:r>
              <a:rPr lang="mr-IN" dirty="0" smtClean="0"/>
              <a:t>…</a:t>
            </a:r>
            <a:endParaRPr lang="en-US" dirty="0" smtClean="0"/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Adrenaline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Glucagon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Insulin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Cortisol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5684</TotalTime>
  <Words>1055</Words>
  <Application>Microsoft Macintosh PowerPoint</Application>
  <PresentationFormat>On-screen Show (4:3)</PresentationFormat>
  <Paragraphs>203</Paragraphs>
  <Slides>32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Mangal</vt:lpstr>
      <vt:lpstr>Office Theme</vt:lpstr>
      <vt:lpstr>Triglyceride Synthesis</vt:lpstr>
      <vt:lpstr>Quiz Question #1</vt:lpstr>
      <vt:lpstr>Quiz Question #2</vt:lpstr>
      <vt:lpstr>Learning Objectives</vt:lpstr>
      <vt:lpstr>Overview of Lipid Metabolism</vt:lpstr>
      <vt:lpstr>Triacylglycerol Synthesis</vt:lpstr>
      <vt:lpstr>Requirement for Glycerol-3-Phosphate</vt:lpstr>
      <vt:lpstr>Sequential addition of Fatty Acids</vt:lpstr>
      <vt:lpstr>How to get fatty acids from adipocytes to other tissues</vt:lpstr>
      <vt:lpstr>Lipoprotein Particles and Composition</vt:lpstr>
      <vt:lpstr>Triglycerides from Chylomycrons and VLDL</vt:lpstr>
      <vt:lpstr>Production of VLDL by the Liver</vt:lpstr>
      <vt:lpstr>Lipoprotein Particle Composition</vt:lpstr>
      <vt:lpstr>Fatty Acids are Liberated from TG by Lipoprotein Lipase in Most Tissues</vt:lpstr>
      <vt:lpstr>Nutritional Control of LPL Activity -The Role of ANGPTL4</vt:lpstr>
      <vt:lpstr>Mutations in VLDL/LPL System</vt:lpstr>
      <vt:lpstr>Cholesterol Synthesis and Transport</vt:lpstr>
      <vt:lpstr>Cholesterol</vt:lpstr>
      <vt:lpstr>Cholesterol</vt:lpstr>
      <vt:lpstr>HMG-CoA Reductase is the Rate Limiting Enzyme for Cholesterol</vt:lpstr>
      <vt:lpstr>Cholesterol Biosynthesis Regulation </vt:lpstr>
      <vt:lpstr>Statins inhibit HMGCR</vt:lpstr>
      <vt:lpstr>What is the main route of cholestrol disposal?</vt:lpstr>
      <vt:lpstr>Retrieval of Cholesterol from Tissues</vt:lpstr>
      <vt:lpstr>Regulation of LDL Uptake in the Liver</vt:lpstr>
      <vt:lpstr>LDLR Mutations</vt:lpstr>
      <vt:lpstr>LDLR Mutations</vt:lpstr>
      <vt:lpstr>Cholesterol and Cardiovascular Risk</vt:lpstr>
      <vt:lpstr>Lipid and CVD Risk – Atherosclerosis </vt:lpstr>
      <vt:lpstr>New Dietary Guidance Regarding Cholesterol</vt:lpstr>
      <vt:lpstr>Learning Objectives</vt:lpstr>
      <vt:lpstr>Mid-Term Student Feedback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221</cp:revision>
  <cp:lastPrinted>2014-11-18T23:55:50Z</cp:lastPrinted>
  <dcterms:created xsi:type="dcterms:W3CDTF">2014-11-03T13:32:24Z</dcterms:created>
  <dcterms:modified xsi:type="dcterms:W3CDTF">2017-03-07T20:58:08Z</dcterms:modified>
</cp:coreProperties>
</file>